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4" r:id="rId2"/>
    <p:sldId id="258" r:id="rId3"/>
    <p:sldId id="266" r:id="rId4"/>
    <p:sldId id="259" r:id="rId5"/>
    <p:sldId id="260" r:id="rId6"/>
    <p:sldId id="261" r:id="rId7"/>
    <p:sldId id="257" r:id="rId8"/>
    <p:sldId id="262" r:id="rId9"/>
    <p:sldId id="267" r:id="rId10"/>
    <p:sldId id="263" r:id="rId11"/>
    <p:sldId id="256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D25EC-3094-4C30-B630-61219D12F39A}" type="datetimeFigureOut">
              <a:rPr lang="ru-RU" smtClean="0"/>
              <a:pPr/>
              <a:t>30.03.2012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A055E-7154-44B5-B11C-185149A08C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D25EC-3094-4C30-B630-61219D12F39A}" type="datetimeFigureOut">
              <a:rPr lang="ru-RU" smtClean="0"/>
              <a:pPr/>
              <a:t>30.03.2012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A055E-7154-44B5-B11C-185149A08C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D25EC-3094-4C30-B630-61219D12F39A}" type="datetimeFigureOut">
              <a:rPr lang="ru-RU" smtClean="0"/>
              <a:pPr/>
              <a:t>30.03.2012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A055E-7154-44B5-B11C-185149A08C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D25EC-3094-4C30-B630-61219D12F39A}" type="datetimeFigureOut">
              <a:rPr lang="ru-RU" smtClean="0"/>
              <a:pPr/>
              <a:t>30.03.2012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A055E-7154-44B5-B11C-185149A08C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D25EC-3094-4C30-B630-61219D12F39A}" type="datetimeFigureOut">
              <a:rPr lang="ru-RU" smtClean="0"/>
              <a:pPr/>
              <a:t>30.03.2012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FA055E-7154-44B5-B11C-185149A08C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D25EC-3094-4C30-B630-61219D12F39A}" type="datetimeFigureOut">
              <a:rPr lang="ru-RU" smtClean="0"/>
              <a:pPr/>
              <a:t>30.03.2012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A055E-7154-44B5-B11C-185149A08C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D25EC-3094-4C30-B630-61219D12F39A}" type="datetimeFigureOut">
              <a:rPr lang="ru-RU" smtClean="0"/>
              <a:pPr/>
              <a:t>30.03.2012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A055E-7154-44B5-B11C-185149A08C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D25EC-3094-4C30-B630-61219D12F39A}" type="datetimeFigureOut">
              <a:rPr lang="ru-RU" smtClean="0"/>
              <a:pPr/>
              <a:t>30.03.2012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A055E-7154-44B5-B11C-185149A08C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D25EC-3094-4C30-B630-61219D12F39A}" type="datetimeFigureOut">
              <a:rPr lang="ru-RU" smtClean="0"/>
              <a:pPr/>
              <a:t>30.03.2012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A055E-7154-44B5-B11C-185149A08C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D25EC-3094-4C30-B630-61219D12F39A}" type="datetimeFigureOut">
              <a:rPr lang="ru-RU" smtClean="0"/>
              <a:pPr/>
              <a:t>30.03.2012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A055E-7154-44B5-B11C-185149A08C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D25EC-3094-4C30-B630-61219D12F39A}" type="datetimeFigureOut">
              <a:rPr lang="ru-RU" smtClean="0"/>
              <a:pPr/>
              <a:t>30.03.2012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A055E-7154-44B5-B11C-185149A08C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53D25EC-3094-4C30-B630-61219D12F39A}" type="datetimeFigureOut">
              <a:rPr lang="ru-RU" smtClean="0"/>
              <a:pPr/>
              <a:t>30.03.2012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FA055E-7154-44B5-B11C-185149A08C8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0;&#1076;&#1084;&#1080;&#1085;&#1080;&#1089;&#1090;&#1088;&#1072;&#1090;&#1086;&#1088;\&#1056;&#1072;&#1073;&#1086;&#1095;&#1080;&#1081;%20&#1089;&#1090;&#1086;&#1083;\&#1082;&#1085;&#1080;&#1075;&#1080;%20&#1086;%20&#1042;&#1054;&#1042;\bulat_okudzhava_-_do_svidanya_malchiki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lib.ru/PROZA/BOGOMOLOW/ivan.txt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1942_%D0%B3%D0%BE%D0%B4" TargetMode="External"/><Relationship Id="rId13" Type="http://schemas.openxmlformats.org/officeDocument/2006/relationships/image" Target="../media/image10.jpeg"/><Relationship Id="rId3" Type="http://schemas.openxmlformats.org/officeDocument/2006/relationships/image" Target="../media/image9.png"/><Relationship Id="rId7" Type="http://schemas.openxmlformats.org/officeDocument/2006/relationships/hyperlink" Target="http://ru.wikipedia.org/wiki/4_%D1%8F%D0%BD%D0%B2%D0%B0%D1%80%D1%8F" TargetMode="External"/><Relationship Id="rId12" Type="http://schemas.openxmlformats.org/officeDocument/2006/relationships/hyperlink" Target="http://ru.wikipedia.org/wiki/1942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A%D0%B5%D1%80%D1%87%D1%8C" TargetMode="External"/><Relationship Id="rId11" Type="http://schemas.openxmlformats.org/officeDocument/2006/relationships/hyperlink" Target="http://ru.wikipedia.org/wiki/1941" TargetMode="External"/><Relationship Id="rId5" Type="http://schemas.openxmlformats.org/officeDocument/2006/relationships/hyperlink" Target="http://ru.wikipedia.org/wiki/1927_%D0%B3%D0%BE%D0%B4" TargetMode="External"/><Relationship Id="rId15" Type="http://schemas.openxmlformats.org/officeDocument/2006/relationships/image" Target="../media/image12.png"/><Relationship Id="rId10" Type="http://schemas.openxmlformats.org/officeDocument/2006/relationships/hyperlink" Target="http://ru.wikipedia.org/wiki/%D0%A1%D0%BE%D0%B2%D0%B5%D1%82%D1%81%D0%BA%D0%B8%D0%B5_%D0%BF%D0%B0%D1%80%D1%82%D0%B8%D0%B7%D0%B0%D0%BD%D1%8B_%D0%B2_%D0%92%D0%B5%D0%BB%D0%B8%D0%BA%D0%BE%D0%B9_%D0%9E%D1%82%D0%B5%D1%87%D0%B5%D1%81%D1%82%D0%B2%D0%B5%D0%BD%D0%BD%D0%BE%D0%B9_%D0%B2%D0%BE%D0%B9%D0%BD%D0%B5" TargetMode="External"/><Relationship Id="rId4" Type="http://schemas.openxmlformats.org/officeDocument/2006/relationships/hyperlink" Target="http://ru.wikipedia.org/wiki/29_%D0%B0%D0%B2%D0%B3%D1%83%D1%81%D1%82%D0%B0" TargetMode="External"/><Relationship Id="rId9" Type="http://schemas.openxmlformats.org/officeDocument/2006/relationships/hyperlink" Target="http://ru.wikipedia.org/wiki/%D0%A1%D0%BE%D1%8E%D0%B7_%D0%A1%D0%BE%D0%B2%D0%B5%D1%82%D1%81%D0%BA%D0%B8%D1%85_%D0%A1%D0%BE%D1%86%D0%B8%D0%B0%D0%BB%D0%B8%D1%81%D1%82%D0%B8%D1%87%D0%B5%D1%81%D0%BA%D0%B8%D1%85_%D0%A0%D0%B5%D1%81%D0%BF%D1%83%D0%B1%D0%BB%D0%B8%D0%BA" TargetMode="External"/><Relationship Id="rId1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1943_%D0%B3%D0%BE%D0%B4" TargetMode="External"/><Relationship Id="rId13" Type="http://schemas.openxmlformats.org/officeDocument/2006/relationships/image" Target="../media/image15.png"/><Relationship Id="rId3" Type="http://schemas.openxmlformats.org/officeDocument/2006/relationships/image" Target="../media/image13.png"/><Relationship Id="rId7" Type="http://schemas.openxmlformats.org/officeDocument/2006/relationships/hyperlink" Target="http://ru.wikipedia.org/wiki/24_%D1%8F%D0%BD%D0%B2%D0%B0%D1%80%D1%8F" TargetMode="External"/><Relationship Id="rId12" Type="http://schemas.openxmlformats.org/officeDocument/2006/relationships/image" Target="../media/image11.png"/><Relationship Id="rId17" Type="http://schemas.openxmlformats.org/officeDocument/2006/relationships/image" Target="../media/image19.png"/><Relationship Id="rId2" Type="http://schemas.openxmlformats.org/officeDocument/2006/relationships/image" Target="../media/image2.jpe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D%D0%BE%D0%B2%D0%B3%D0%BE%D1%80%D0%BE%D0%B4%D1%81%D0%BA%D0%B0%D1%8F_%D0%B3%D1%83%D0%B1%D0%B5%D1%80%D0%BD%D0%B8%D1%8F" TargetMode="External"/><Relationship Id="rId11" Type="http://schemas.openxmlformats.org/officeDocument/2006/relationships/image" Target="../media/image14.jpeg"/><Relationship Id="rId5" Type="http://schemas.openxmlformats.org/officeDocument/2006/relationships/hyperlink" Target="http://ru.wikipedia.org/wiki/1926_%D0%B3%D0%BE%D0%B4" TargetMode="External"/><Relationship Id="rId15" Type="http://schemas.openxmlformats.org/officeDocument/2006/relationships/image" Target="../media/image17.png"/><Relationship Id="rId10" Type="http://schemas.openxmlformats.org/officeDocument/2006/relationships/hyperlink" Target="http://ru.wikipedia.org/wiki/%D0%92%D0%B5%D0%BB%D0%B8%D0%BA%D0%B0%D1%8F_%D0%9E%D1%82%D0%B5%D1%87%D0%B5%D1%81%D1%82%D0%B2%D0%B5%D0%BD%D0%BD%D0%B0%D1%8F_%D0%B2%D0%BE%D0%B9%D0%BD%D0%B0" TargetMode="External"/><Relationship Id="rId4" Type="http://schemas.openxmlformats.org/officeDocument/2006/relationships/hyperlink" Target="http://ru.wikipedia.org/wiki/17_%D0%B8%D1%8E%D0%BD%D1%8F" TargetMode="External"/><Relationship Id="rId9" Type="http://schemas.openxmlformats.org/officeDocument/2006/relationships/hyperlink" Target="http://ru.wikipedia.org/wiki/%D0%9F%D1%81%D0%BA%D0%BE%D0%B2%D1%81%D0%BA%D0%B0%D1%8F_%D0%BE%D0%B1%D0%BB%D0%B0%D1%81%D1%82%D1%8C" TargetMode="External"/><Relationship Id="rId1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8MarthRoseSlaidPrew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3714744" y="714356"/>
            <a:ext cx="4643438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Ах, война, что ж ты сделала, подлая:</a:t>
            </a:r>
            <a:b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стали тихими наши дворы,</a:t>
            </a:r>
            <a:b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наши мальчики головы подняли -</a:t>
            </a:r>
            <a:b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повзрослели они до поры,</a:t>
            </a:r>
            <a:b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на пороге едва помаячили</a:t>
            </a:r>
            <a:b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и ушли, за солдатом - солдат...</a:t>
            </a:r>
            <a:b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Булат Окуджава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2928934"/>
            <a:ext cx="7814960" cy="22775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КНИГИ 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 Великой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Отечественной Войне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bulat_okudzhava_-_do_svidanya_malchik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72462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3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MarthRoseSlaidPr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928670"/>
            <a:ext cx="3590031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628" y="928670"/>
            <a:ext cx="3571868" cy="4247317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В этой повести подлинные события и почти все подлинные имена. Автор описывает боевые дела своего друга, «братишки» Вани Федорова, погибшего в Сталинграде смертью героя. Сам Алексей Яковлевич </a:t>
            </a:r>
            <a:r>
              <a:rPr lang="ru-RU" dirty="0" err="1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Очкин</a:t>
            </a:r>
            <a:r>
              <a:rPr lang="ru-RU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начал войну на Дону, участвовал в Сталинградской битве, на Курской дуге повторил подвиг Александра Матросова, еще не однажды был тяжело ранен, но дошел по дорогам войны до конца: участвовал в штурме Берлина и освобождении Праги.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8MarthRoseSlaidPr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4714876" y="857232"/>
            <a:ext cx="3957637" cy="4643438"/>
          </a:xfr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b="0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В ней читатель узнает, что произошло в деревне Малинке во время Отечественной войны («Болотные </a:t>
            </a:r>
            <a:r>
              <a:rPr lang="ru-RU" sz="2000" b="0" dirty="0" err="1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робинзоны</a:t>
            </a:r>
            <a:r>
              <a:rPr lang="ru-RU" sz="2000" b="0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»). </a:t>
            </a:r>
            <a:br>
              <a:rPr lang="ru-RU" sz="2000" b="0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000" b="0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Герои С. </a:t>
            </a:r>
            <a:r>
              <a:rPr lang="ru-RU" sz="2000" b="0" dirty="0" err="1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Радзиевской</a:t>
            </a:r>
            <a:r>
              <a:rPr lang="ru-RU" sz="2000" b="0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 подкупают смелостью, мужеством; всех их объединяет глубокая вера в человека, в его лучшие душевные качества. Повесть написана живо и увлекательно. Автор хорошо знает природу, жизнь птиц и зверей и своими наблюдениями делится с юным читателем.</a:t>
            </a:r>
            <a:endParaRPr lang="ru-RU" sz="2000" b="0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428604"/>
            <a:ext cx="3071834" cy="532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</p:pic>
      <p:sp>
        <p:nvSpPr>
          <p:cNvPr id="6" name="Прямоугольник 5"/>
          <p:cNvSpPr/>
          <p:nvPr/>
        </p:nvSpPr>
        <p:spPr>
          <a:xfrm>
            <a:off x="357158" y="5786454"/>
            <a:ext cx="6786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«Болотные </a:t>
            </a:r>
            <a:r>
              <a:rPr lang="ru-RU" sz="3600" b="1" dirty="0" err="1" smtClean="0">
                <a:solidFill>
                  <a:srgbClr val="FF0000"/>
                </a:solidFill>
              </a:rPr>
              <a:t>робинзоны</a:t>
            </a:r>
            <a:r>
              <a:rPr lang="ru-RU" sz="3600" b="1" dirty="0" smtClean="0">
                <a:solidFill>
                  <a:srgbClr val="FF0000"/>
                </a:solidFill>
              </a:rPr>
              <a:t>»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8MarthRoseSlaidPr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00100" y="2500306"/>
            <a:ext cx="7143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Почитайте!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Не пожалеете!!!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MarthRoseSlaidPr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714356"/>
            <a:ext cx="3357586" cy="5127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4429124" y="1071546"/>
            <a:ext cx="3857620" cy="4154984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Мальчик-сирота Ваня Солнцев волей судьбы попал в военную часть к разведчикам. Его упрямый характер, чистая душа и мальчишеская смелость смогли перебороть сопротивление суровых военных людей и помогли ему остаться на фронте, стать сыном полка.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MarthRoseSlaidPr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642918"/>
            <a:ext cx="3535055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4572000" y="785794"/>
            <a:ext cx="4000528" cy="501675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Широкую известность завоевала книга  Бориса Николаевича Полевого «Повесть о настоящем человеке», в  основе которой реальный подвиг Героя Советского Союза А.П.Маресьева.</a:t>
            </a:r>
            <a:r>
              <a:rPr lang="ru-RU" sz="2000" dirty="0" smtClean="0"/>
              <a:t> </a:t>
            </a:r>
            <a:r>
              <a:rPr lang="ru-RU" sz="2000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Трудно сказать что-нибудь новое об этой легендарной книге. Критики, кажется, высказали о ней все. Но каждый день, когда кто-то впервые открывает ее страницы, мысленно он говорит это новое, еще не высказанное до него, потому что нет такого человека на земле, кто бы остался равнодушным рядом с книгой о подвиге А. </a:t>
            </a:r>
            <a:r>
              <a:rPr lang="ru-RU" sz="2000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Маресьева</a:t>
            </a:r>
            <a:r>
              <a:rPr lang="ru-RU" sz="2000" dirty="0" smtClean="0"/>
              <a:t>.</a:t>
            </a:r>
            <a:endParaRPr lang="ru-RU" sz="2000" dirty="0"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MarthRoseSlaidPr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714356"/>
            <a:ext cx="3744542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4572000" y="857232"/>
            <a:ext cx="4071966" cy="4524315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Юрий Яковлев в своих рассказах открывает детям всю правду жизни как она есть, не прячась от решения проблем за внешней увлекательностью сюжета. Книга  «Девочки с Васильевского острова» – рассказ о маленькой Тане Савичевой, умершей от голода, написан на основе ее сохранившихся записей.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MarthRoseSlaidPr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714356"/>
            <a:ext cx="302005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4000496" y="1214422"/>
            <a:ext cx="4572000" cy="3785652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400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Повесть «Девочка из города», написанная в суровом 1943 году, до сих пор трогает сердца детей и взрослых. Всё лучшее в человеке ярче всего проявляется в годы тяжких испытаний. Это подтверждает история маленькой беженки </a:t>
            </a:r>
            <a:r>
              <a:rPr lang="ru-RU" sz="2400" dirty="0" err="1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Валентинки</a:t>
            </a:r>
            <a:r>
              <a:rPr lang="ru-RU" sz="2400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, оказавшейся среди чужих людей в незнакомом селе.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8MarthRoseSlaidPr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785794"/>
            <a:ext cx="3488172" cy="4841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4500562" y="1214422"/>
            <a:ext cx="4071966" cy="2677656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Трагическая и правдивая повесть об отважном мальчике-разведчике, каждый день жертвующем собой, сознательно неся взрослую службу, которая по силам не каждому взрослому бойцу.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5929330"/>
            <a:ext cx="4425763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hlinkClick r:id="rId4"/>
              </a:rPr>
              <a:t>Богомолов Владимир Осипович. Иван 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8MarthRoseSlaidPr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8604"/>
            <a:ext cx="2641041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571472" y="5143512"/>
            <a:ext cx="8143932" cy="1384995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Повесть </a:t>
            </a:r>
            <a:r>
              <a:rPr lang="ru-RU" sz="2800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о жизни и смерти </a:t>
            </a:r>
            <a:r>
              <a:rPr lang="ru-RU" sz="2800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пионера – героя,   юного </a:t>
            </a:r>
            <a:r>
              <a:rPr lang="ru-RU" sz="2800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партизана Володи Дубинина    — героя Великой Отечественной войны.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643306" y="2643182"/>
          <a:ext cx="4786346" cy="2150918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393173"/>
                <a:gridCol w="2393173"/>
              </a:tblGrid>
              <a:tr h="308110">
                <a:tc>
                  <a:txBody>
                    <a:bodyPr/>
                    <a:lstStyle/>
                    <a:p>
                      <a:r>
                        <a:rPr lang="ru-RU" sz="1400" dirty="0"/>
                        <a:t>Дата рождения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88348" marR="88348" marT="44174" marB="44174" anchor="ctr"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hlinkClick r:id="rId4" tooltip="29 августа"/>
                        </a:rPr>
                        <a:t>29 августа</a:t>
                      </a:r>
                      <a:r>
                        <a:rPr lang="ru-RU" sz="1400" dirty="0"/>
                        <a:t> </a:t>
                      </a:r>
                      <a:r>
                        <a:rPr lang="ru-RU" sz="1400" dirty="0">
                          <a:hlinkClick r:id="rId5" tooltip="1927 год"/>
                        </a:rPr>
                        <a:t>1927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88348" marR="88348" marT="44174" marB="44174" anchor="ctr"/>
                </a:tc>
              </a:tr>
              <a:tr h="308110">
                <a:tc>
                  <a:txBody>
                    <a:bodyPr/>
                    <a:lstStyle/>
                    <a:p>
                      <a:r>
                        <a:rPr lang="ru-RU" sz="1400"/>
                        <a:t>Место рождения</a:t>
                      </a: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88348" marR="88348" marT="44174" marB="44174" anchor="ctr"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hlinkClick r:id="rId6" tooltip="Керчь"/>
                        </a:rPr>
                        <a:t>Керчь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88348" marR="88348" marT="44174" marB="44174" anchor="ctr"/>
                </a:tc>
              </a:tr>
              <a:tr h="308110">
                <a:tc>
                  <a:txBody>
                    <a:bodyPr/>
                    <a:lstStyle/>
                    <a:p>
                      <a:r>
                        <a:rPr lang="ru-RU" sz="1400"/>
                        <a:t>Дата смерти</a:t>
                      </a: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88348" marR="88348" marT="44174" marB="44174" anchor="ctr"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hlinkClick r:id="rId7" tooltip="4 января"/>
                        </a:rPr>
                        <a:t>4 января</a:t>
                      </a:r>
                      <a:r>
                        <a:rPr lang="ru-RU" sz="1400" dirty="0"/>
                        <a:t> </a:t>
                      </a:r>
                      <a:r>
                        <a:rPr lang="ru-RU" sz="1400" dirty="0">
                          <a:hlinkClick r:id="rId8" tooltip="1942 год"/>
                        </a:rPr>
                        <a:t>1942</a:t>
                      </a:r>
                      <a:r>
                        <a:rPr lang="ru-RU" sz="1400" dirty="0"/>
                        <a:t> (14 лет)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88348" marR="88348" marT="44174" marB="44174" anchor="ctr"/>
                </a:tc>
              </a:tr>
              <a:tr h="308110">
                <a:tc>
                  <a:txBody>
                    <a:bodyPr/>
                    <a:lstStyle/>
                    <a:p>
                      <a:r>
                        <a:rPr lang="ru-RU" sz="1400"/>
                        <a:t>Место смерти</a:t>
                      </a: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88348" marR="88348" marT="44174" marB="44174" anchor="ctr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hlinkClick r:id="rId6" tooltip="Керчь"/>
                        </a:rPr>
                        <a:t>Керчь</a:t>
                      </a: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88348" marR="88348" marT="44174" marB="44174" anchor="ctr"/>
                </a:tc>
              </a:tr>
              <a:tr h="308110">
                <a:tc>
                  <a:txBody>
                    <a:bodyPr/>
                    <a:lstStyle/>
                    <a:p>
                      <a:r>
                        <a:rPr lang="ru-RU" sz="1400"/>
                        <a:t>Принадлежность</a:t>
                      </a: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88348" marR="88348" marT="44174" marB="44174" anchor="ctr"/>
                </a:tc>
                <a:tc>
                  <a:txBody>
                    <a:bodyPr/>
                    <a:lstStyle/>
                    <a:p>
                      <a:r>
                        <a:rPr lang="ru-RU" sz="1400"/>
                        <a:t> </a:t>
                      </a:r>
                      <a:r>
                        <a:rPr lang="ru-RU" sz="1400">
                          <a:hlinkClick r:id="rId9" tooltip="Союз Советских Социалистических Республик"/>
                        </a:rPr>
                        <a:t>СССР</a:t>
                      </a: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88348" marR="88348" marT="44174" marB="44174" anchor="ctr"/>
                </a:tc>
              </a:tr>
              <a:tr h="302258">
                <a:tc>
                  <a:txBody>
                    <a:bodyPr/>
                    <a:lstStyle/>
                    <a:p>
                      <a:r>
                        <a:rPr lang="ru-RU" sz="1400" dirty="0"/>
                        <a:t>Род войск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88348" marR="88348" marT="44174" marB="44174" anchor="ctr"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hlinkClick r:id="rId10" tooltip="Советские партизаны в Великой Отечественной войне"/>
                        </a:rPr>
                        <a:t>Партизан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88348" marR="88348" marT="44174" marB="44174" anchor="ctr"/>
                </a:tc>
              </a:tr>
              <a:tr h="308110">
                <a:tc>
                  <a:txBody>
                    <a:bodyPr/>
                    <a:lstStyle/>
                    <a:p>
                      <a:r>
                        <a:rPr lang="ru-RU" sz="1400"/>
                        <a:t>Годы службы</a:t>
                      </a: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88348" marR="88348" marT="44174" marB="44174" anchor="ctr"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hlinkClick r:id="rId11" tooltip="1941"/>
                        </a:rPr>
                        <a:t>1941</a:t>
                      </a:r>
                      <a:r>
                        <a:rPr lang="ru-RU" sz="1400" dirty="0"/>
                        <a:t>—</a:t>
                      </a:r>
                      <a:r>
                        <a:rPr lang="ru-RU" sz="1400" dirty="0">
                          <a:hlinkClick r:id="rId12" tooltip="1942"/>
                        </a:rPr>
                        <a:t>1942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88348" marR="88348" marT="44174" marB="44174" anchor="ctr"/>
                </a:tc>
              </a:tr>
            </a:tbl>
          </a:graphicData>
        </a:graphic>
      </p:graphicFrame>
      <p:pic>
        <p:nvPicPr>
          <p:cNvPr id="8193" name="Picture 1" descr="Volodia Dubinín.jpe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429256" y="214290"/>
            <a:ext cx="1437689" cy="2300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4" name="Picture 2" descr="Flag of the Soviet Union.sv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209550" cy="104775"/>
          </a:xfrm>
          <a:prstGeom prst="rect">
            <a:avLst/>
          </a:prstGeom>
          <a:noFill/>
        </p:spPr>
      </p:pic>
      <p:pic>
        <p:nvPicPr>
          <p:cNvPr id="8195" name="Picture 3" descr="Орден Красного Знамени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381000" cy="161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8MarthRoseSlaidPr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642918"/>
            <a:ext cx="2786082" cy="3675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214282" y="5072074"/>
            <a:ext cx="8643966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В годы Великой Отечественной войны, когда фашисты вторглись на новгородскую землю, Леня Голиков встал в ряды народных мстителей. </a:t>
            </a:r>
            <a:endParaRPr lang="ru-RU" sz="2000" dirty="0" smtClean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ru-RU" sz="2000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Рассказ </a:t>
            </a:r>
            <a:r>
              <a:rPr lang="ru-RU" sz="2000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основан на реальных событиях. Текст сопровождается рисунками В.Юдина.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428992" y="2571744"/>
          <a:ext cx="4929190" cy="229747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464595"/>
                <a:gridCol w="2464595"/>
              </a:tblGrid>
              <a:tr h="258807">
                <a:tc>
                  <a:txBody>
                    <a:bodyPr/>
                    <a:lstStyle/>
                    <a:p>
                      <a:r>
                        <a:rPr lang="ru-RU" sz="1500" dirty="0"/>
                        <a:t>Дата рождения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marL="75259" marR="75259" marT="37630" marB="37630" anchor="ctr"/>
                </a:tc>
                <a:tc>
                  <a:txBody>
                    <a:bodyPr/>
                    <a:lstStyle/>
                    <a:p>
                      <a:r>
                        <a:rPr lang="ru-RU" sz="1500" dirty="0">
                          <a:hlinkClick r:id="rId4" tooltip="17 июня"/>
                        </a:rPr>
                        <a:t>17 июня</a:t>
                      </a:r>
                      <a:r>
                        <a:rPr lang="ru-RU" sz="1500" dirty="0"/>
                        <a:t> </a:t>
                      </a:r>
                      <a:r>
                        <a:rPr lang="ru-RU" sz="1500" dirty="0">
                          <a:hlinkClick r:id="rId5" tooltip="1926 год"/>
                        </a:rPr>
                        <a:t>1926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marL="75259" marR="75259" marT="37630" marB="37630" anchor="ctr"/>
                </a:tc>
              </a:tr>
              <a:tr h="624834">
                <a:tc>
                  <a:txBody>
                    <a:bodyPr/>
                    <a:lstStyle/>
                    <a:p>
                      <a:r>
                        <a:rPr lang="ru-RU" sz="1500" dirty="0"/>
                        <a:t>Место рождения</a:t>
                      </a:r>
                    </a:p>
                  </a:txBody>
                  <a:tcPr marL="75259" marR="75259" marT="37630" marB="37630" anchor="ctr"/>
                </a:tc>
                <a:tc>
                  <a:txBody>
                    <a:bodyPr/>
                    <a:lstStyle/>
                    <a:p>
                      <a:r>
                        <a:rPr lang="ru-RU" sz="1500" dirty="0"/>
                        <a:t>деревня </a:t>
                      </a:r>
                      <a:r>
                        <a:rPr lang="ru-RU" sz="1500" dirty="0" err="1"/>
                        <a:t>Лукино</a:t>
                      </a:r>
                      <a:r>
                        <a:rPr lang="ru-RU" sz="1500" dirty="0"/>
                        <a:t>, </a:t>
                      </a:r>
                      <a:r>
                        <a:rPr lang="ru-RU" sz="1500" dirty="0">
                          <a:hlinkClick r:id="rId6" tooltip="Новгородская губерния"/>
                        </a:rPr>
                        <a:t>Новгородская </a:t>
                      </a:r>
                      <a:r>
                        <a:rPr lang="ru-RU" sz="1500" dirty="0" smtClean="0">
                          <a:hlinkClick r:id="rId6" tooltip="Новгородская губерния"/>
                        </a:rPr>
                        <a:t>губерния</a:t>
                      </a:r>
                      <a:endParaRPr lang="ru-RU" sz="1500" dirty="0"/>
                    </a:p>
                  </a:txBody>
                  <a:tcPr marL="75259" marR="75259" marT="37630" marB="37630" anchor="ctr"/>
                </a:tc>
              </a:tr>
              <a:tr h="258807">
                <a:tc>
                  <a:txBody>
                    <a:bodyPr/>
                    <a:lstStyle/>
                    <a:p>
                      <a:r>
                        <a:rPr lang="ru-RU" sz="1500" dirty="0"/>
                        <a:t>Дата смерти</a:t>
                      </a:r>
                    </a:p>
                  </a:txBody>
                  <a:tcPr marL="75259" marR="75259" marT="37630" marB="37630" anchor="ctr"/>
                </a:tc>
                <a:tc>
                  <a:txBody>
                    <a:bodyPr/>
                    <a:lstStyle/>
                    <a:p>
                      <a:r>
                        <a:rPr lang="ru-RU" sz="1500" dirty="0">
                          <a:hlinkClick r:id="rId7" tooltip="24 января"/>
                        </a:rPr>
                        <a:t>24 января</a:t>
                      </a:r>
                      <a:r>
                        <a:rPr lang="ru-RU" sz="1500" dirty="0"/>
                        <a:t> </a:t>
                      </a:r>
                      <a:r>
                        <a:rPr lang="ru-RU" sz="1500" dirty="0">
                          <a:hlinkClick r:id="rId8" tooltip="1943 год"/>
                        </a:rPr>
                        <a:t>1943</a:t>
                      </a:r>
                      <a:r>
                        <a:rPr lang="ru-RU" sz="1500" dirty="0"/>
                        <a:t> (16 лет)</a:t>
                      </a:r>
                    </a:p>
                  </a:txBody>
                  <a:tcPr marL="75259" marR="75259" marT="37630" marB="37630" anchor="ctr"/>
                </a:tc>
              </a:tr>
              <a:tr h="453513">
                <a:tc>
                  <a:txBody>
                    <a:bodyPr/>
                    <a:lstStyle/>
                    <a:p>
                      <a:r>
                        <a:rPr lang="ru-RU" sz="1500" dirty="0"/>
                        <a:t>Место смерти</a:t>
                      </a:r>
                    </a:p>
                  </a:txBody>
                  <a:tcPr marL="75259" marR="75259" marT="37630" marB="37630" anchor="ctr"/>
                </a:tc>
                <a:tc>
                  <a:txBody>
                    <a:bodyPr/>
                    <a:lstStyle/>
                    <a:p>
                      <a:r>
                        <a:rPr lang="ru-RU" sz="1500"/>
                        <a:t>село Острая Лука,</a:t>
                      </a:r>
                      <a:br>
                        <a:rPr lang="ru-RU" sz="1500"/>
                      </a:br>
                      <a:r>
                        <a:rPr lang="ru-RU" sz="1500">
                          <a:hlinkClick r:id="rId9" tooltip="Псковская область"/>
                        </a:rPr>
                        <a:t>Псковская область</a:t>
                      </a:r>
                      <a:endParaRPr lang="ru-RU" sz="1500"/>
                    </a:p>
                  </a:txBody>
                  <a:tcPr marL="75259" marR="75259" marT="37630" marB="37630" anchor="ctr"/>
                </a:tc>
              </a:tr>
              <a:tr h="453513">
                <a:tc>
                  <a:txBody>
                    <a:bodyPr/>
                    <a:lstStyle/>
                    <a:p>
                      <a:r>
                        <a:rPr lang="ru-RU" sz="1500" dirty="0"/>
                        <a:t>Сражения/войны</a:t>
                      </a:r>
                    </a:p>
                  </a:txBody>
                  <a:tcPr marL="75259" marR="75259" marT="37630" marB="37630" anchor="ctr"/>
                </a:tc>
                <a:tc>
                  <a:txBody>
                    <a:bodyPr/>
                    <a:lstStyle/>
                    <a:p>
                      <a:r>
                        <a:rPr lang="ru-RU" sz="1500" dirty="0">
                          <a:hlinkClick r:id="rId10" tooltip="Великая Отечественная война"/>
                        </a:rPr>
                        <a:t>Великая Отечественная война</a:t>
                      </a:r>
                      <a:endParaRPr lang="ru-RU" sz="1500" dirty="0"/>
                    </a:p>
                  </a:txBody>
                  <a:tcPr marL="75259" marR="75259" marT="37630" marB="37630" anchor="ctr"/>
                </a:tc>
              </a:tr>
            </a:tbl>
          </a:graphicData>
        </a:graphic>
      </p:graphicFrame>
      <p:pic>
        <p:nvPicPr>
          <p:cNvPr id="3073" name="Picture 1" descr="Leonid Golikov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857752" y="114252"/>
            <a:ext cx="1714512" cy="23145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 descr="Flag of the Soviet Union.sv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0"/>
            <a:ext cx="209550" cy="104775"/>
          </a:xfrm>
          <a:prstGeom prst="rect">
            <a:avLst/>
          </a:prstGeom>
          <a:noFill/>
        </p:spPr>
      </p:pic>
      <p:pic>
        <p:nvPicPr>
          <p:cNvPr id="3075" name="Picture 3" descr="Герой Советского Союза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190500" cy="381000"/>
          </a:xfrm>
          <a:prstGeom prst="rect">
            <a:avLst/>
          </a:prstGeom>
          <a:noFill/>
        </p:spPr>
      </p:pic>
      <p:pic>
        <p:nvPicPr>
          <p:cNvPr id="3076" name="Picture 4" descr="Орден Ленина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381000" cy="161925"/>
          </a:xfrm>
          <a:prstGeom prst="rect">
            <a:avLst/>
          </a:prstGeom>
          <a:noFill/>
        </p:spPr>
      </p:pic>
      <p:pic>
        <p:nvPicPr>
          <p:cNvPr id="3077" name="Picture 5" descr="Орден Отечественной войны I степени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381000" cy="161925"/>
          </a:xfrm>
          <a:prstGeom prst="rect">
            <a:avLst/>
          </a:prstGeom>
          <a:noFill/>
        </p:spPr>
      </p:pic>
      <p:pic>
        <p:nvPicPr>
          <p:cNvPr id="3078" name="Picture 6" descr="Медаль «За отвагу»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0" y="0"/>
            <a:ext cx="381000" cy="161925"/>
          </a:xfrm>
          <a:prstGeom prst="rect">
            <a:avLst/>
          </a:prstGeom>
          <a:noFill/>
        </p:spPr>
      </p:pic>
      <p:pic>
        <p:nvPicPr>
          <p:cNvPr id="3079" name="Picture 7" descr="Медаль «Партизану Отечественной войны» II степени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0"/>
            <a:ext cx="381000" cy="161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8MarthRoseSlaidPr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857620" y="214290"/>
            <a:ext cx="4929222" cy="646330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МОАБИТСКАЯ ТЕТРАДЬ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   До нас дошли две маленькие, размером с детскую ладошку тетрадки с </a:t>
            </a:r>
            <a:r>
              <a:rPr lang="ru-RU" dirty="0" err="1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моабитскими</a:t>
            </a:r>
            <a:r>
              <a:rPr lang="ru-RU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стихами </a:t>
            </a:r>
            <a:r>
              <a:rPr lang="ru-RU" dirty="0" err="1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Джалиля</a:t>
            </a:r>
            <a:r>
              <a:rPr lang="ru-RU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. Первая из них содержит 62 стихотворения и два фрагмента, вторая-50 стихотворений. Двадцать из них, очевидно, те, которые поэт считал наиболее важными, повторяются в обеих тетрадках. Таким образом, </a:t>
            </a:r>
            <a:r>
              <a:rPr lang="ru-RU" dirty="0" err="1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моабитский</a:t>
            </a:r>
            <a:r>
              <a:rPr lang="ru-RU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цикл содержит 92 стихотворения и два отрывка. Первую тетрадь вынес из </a:t>
            </a:r>
            <a:r>
              <a:rPr lang="ru-RU" dirty="0" err="1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Моабитской</a:t>
            </a:r>
            <a:r>
              <a:rPr lang="ru-RU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тюрьмы бывший узник этой тюрьмы, советский военнопленный </a:t>
            </a:r>
            <a:r>
              <a:rPr lang="ru-RU" dirty="0" err="1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Габбас</a:t>
            </a:r>
            <a:r>
              <a:rPr lang="ru-RU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Шарияов</a:t>
            </a:r>
            <a:r>
              <a:rPr lang="ru-RU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. В лагере </a:t>
            </a:r>
            <a:r>
              <a:rPr lang="ru-RU" dirty="0" err="1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Ле-Пюи</a:t>
            </a:r>
            <a:r>
              <a:rPr lang="ru-RU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во Франции он передал тетрадку военнопленному </a:t>
            </a:r>
            <a:r>
              <a:rPr lang="ru-RU" dirty="0" err="1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Нигмату</a:t>
            </a:r>
            <a:r>
              <a:rPr lang="ru-RU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Терегулову</a:t>
            </a:r>
            <a:r>
              <a:rPr lang="ru-RU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. В марте 1946 г. Н. </a:t>
            </a:r>
            <a:r>
              <a:rPr lang="ru-RU" dirty="0" err="1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Терегулов</a:t>
            </a:r>
            <a:r>
              <a:rPr lang="ru-RU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приехал в Казань и передал тетради </a:t>
            </a:r>
            <a:r>
              <a:rPr lang="ru-RU" dirty="0" err="1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Мусы</a:t>
            </a:r>
            <a:r>
              <a:rPr lang="ru-RU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Джалиля</a:t>
            </a:r>
            <a:r>
              <a:rPr lang="ru-RU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и Абдуллы </a:t>
            </a:r>
            <a:r>
              <a:rPr lang="ru-RU" dirty="0" err="1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Алиша</a:t>
            </a:r>
            <a:r>
              <a:rPr lang="ru-RU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вдове А. </a:t>
            </a:r>
            <a:r>
              <a:rPr lang="ru-RU" dirty="0" err="1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Алиша</a:t>
            </a:r>
            <a:r>
              <a:rPr lang="ru-RU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Р. </a:t>
            </a:r>
            <a:r>
              <a:rPr lang="ru-RU" dirty="0" err="1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Тюльпановой</a:t>
            </a:r>
            <a:r>
              <a:rPr lang="ru-RU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, которая, в свою очередь, отдала их председателю Союза писателей Татарии А. </a:t>
            </a:r>
            <a:r>
              <a:rPr lang="ru-RU" dirty="0" err="1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Ерикею</a:t>
            </a:r>
            <a:r>
              <a:rPr lang="ru-RU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.</a:t>
            </a:r>
            <a:br>
              <a:rPr lang="ru-RU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   Тетрадь </a:t>
            </a:r>
            <a:r>
              <a:rPr lang="ru-RU" dirty="0" err="1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Джалиля</a:t>
            </a:r>
            <a:r>
              <a:rPr lang="ru-RU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сшита из разрозненных клочков бумаги и заполнена убористым арабским шрифтом. </a:t>
            </a:r>
            <a:endParaRPr lang="ru-RU" dirty="0"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14818"/>
            <a:ext cx="3214710" cy="2411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214290"/>
            <a:ext cx="2500330" cy="368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179</TotalTime>
  <Words>453</Words>
  <Application>Microsoft Office PowerPoint</Application>
  <PresentationFormat>Экран (4:3)</PresentationFormat>
  <Paragraphs>45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В ней читатель узнает, что произошло в деревне Малинке во время Отечественной войны («Болотные робинзоны»).  Герои С. Радзиевской подкупают смелостью, мужеством; всех их объединяет глубокая вера в человека, в его лучшие душевные качества. Повесть написана живо и увлекательно. Автор хорошо знает природу, жизнь птиц и зверей и своими наблюдениями делится с юным читателем.</vt:lpstr>
      <vt:lpstr>Слайд 12</vt:lpstr>
    </vt:vector>
  </TitlesOfParts>
  <Company>гимназия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ней читатель узнает, что произошло в деревне Малинке во время Отечественной войны («Болотные робинзоны»).  Герои С. Радзиевской подкупают смелостью, мужеством; всех их объединяет глубокая вера в человека, в его лучшие душевные качества. Повесть написана живо и увлекательно. Автор хорошо знает природу, жизнь птиц и зверей и своими наблюдениями делится с юным читателем.</dc:title>
  <dc:creator>Нурлатская</dc:creator>
  <cp:lastModifiedBy>Нурлатская</cp:lastModifiedBy>
  <cp:revision>20</cp:revision>
  <dcterms:created xsi:type="dcterms:W3CDTF">2012-03-28T09:19:34Z</dcterms:created>
  <dcterms:modified xsi:type="dcterms:W3CDTF">2012-03-30T07:23:36Z</dcterms:modified>
</cp:coreProperties>
</file>